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Lucky Bones" charset="1" panose="00000800000000000000"/>
      <p:regular r:id="rId27"/>
    </p:embeddedFont>
    <p:embeddedFont>
      <p:font typeface="TT Commons Pro Bold" charset="1" panose="020B0103030102020204"/>
      <p:regular r:id="rId28"/>
    </p:embeddedFont>
    <p:embeddedFont>
      <p:font typeface="TT Commons Pro" charset="1" panose="020B0103030102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08535" y="7425873"/>
            <a:ext cx="1950671" cy="1918750"/>
          </a:xfrm>
          <a:custGeom>
            <a:avLst/>
            <a:gdLst/>
            <a:ahLst/>
            <a:cxnLst/>
            <a:rect r="r" b="b" t="t" l="l"/>
            <a:pathLst>
              <a:path h="1918750" w="1950671">
                <a:moveTo>
                  <a:pt x="0" y="0"/>
                </a:moveTo>
                <a:lnTo>
                  <a:pt x="1950670" y="0"/>
                </a:lnTo>
                <a:lnTo>
                  <a:pt x="1950670" y="1918751"/>
                </a:lnTo>
                <a:lnTo>
                  <a:pt x="0" y="1918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3870" y="2689592"/>
            <a:ext cx="3211803" cy="4736282"/>
            <a:chOff x="0" y="0"/>
            <a:chExt cx="4282404" cy="6315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227953"/>
              <a:ext cx="4282404" cy="5087089"/>
            </a:xfrm>
            <a:custGeom>
              <a:avLst/>
              <a:gdLst/>
              <a:ahLst/>
              <a:cxnLst/>
              <a:rect r="r" b="b" t="t" l="l"/>
              <a:pathLst>
                <a:path h="5087089" w="4282404">
                  <a:moveTo>
                    <a:pt x="0" y="0"/>
                  </a:moveTo>
                  <a:lnTo>
                    <a:pt x="4282404" y="0"/>
                  </a:lnTo>
                  <a:lnTo>
                    <a:pt x="4282404" y="5087089"/>
                  </a:lnTo>
                  <a:lnTo>
                    <a:pt x="0" y="5087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117358">
              <a:off x="2338538" y="139754"/>
              <a:ext cx="1196869" cy="1961362"/>
            </a:xfrm>
            <a:custGeom>
              <a:avLst/>
              <a:gdLst/>
              <a:ahLst/>
              <a:cxnLst/>
              <a:rect r="r" b="b" t="t" l="l"/>
              <a:pathLst>
                <a:path h="1961362" w="1196869">
                  <a:moveTo>
                    <a:pt x="0" y="0"/>
                  </a:moveTo>
                  <a:lnTo>
                    <a:pt x="1196870" y="0"/>
                  </a:lnTo>
                  <a:lnTo>
                    <a:pt x="1196870" y="1961362"/>
                  </a:lnTo>
                  <a:lnTo>
                    <a:pt x="0" y="1961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553547" y="1209123"/>
            <a:ext cx="10387015" cy="7697219"/>
            <a:chOff x="0" y="0"/>
            <a:chExt cx="13849354" cy="1026295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4300"/>
              <a:ext cx="13849354" cy="2933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8000">
                  <a:solidFill>
                    <a:srgbClr val="3E393A"/>
                  </a:solidFill>
                  <a:latin typeface="Lucky Bones"/>
                  <a:ea typeface="Lucky Bones"/>
                  <a:cs typeface="Lucky Bones"/>
                  <a:sym typeface="Lucky Bones"/>
                </a:rPr>
                <a:t>TailTales Progress presentation 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28784"/>
              <a:ext cx="13849354" cy="673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4500" b="true">
                  <a:solidFill>
                    <a:srgbClr val="3E393A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Group Members:</a:t>
              </a:r>
            </a:p>
            <a:p>
              <a:pPr algn="l">
                <a:lnSpc>
                  <a:spcPts val="4950"/>
                </a:lnSpc>
              </a:pPr>
              <a:r>
                <a:rPr lang="en-US" sz="4500">
                  <a:solidFill>
                    <a:srgbClr val="3E393A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Haroon Ahmed Bajwa</a:t>
              </a:r>
            </a:p>
            <a:p>
              <a:pPr algn="l">
                <a:lnSpc>
                  <a:spcPts val="4950"/>
                </a:lnSpc>
              </a:pPr>
              <a:r>
                <a:rPr lang="en-US" sz="4500">
                  <a:solidFill>
                    <a:srgbClr val="3E393A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Aryan Tuwar</a:t>
              </a:r>
            </a:p>
            <a:p>
              <a:pPr algn="l">
                <a:lnSpc>
                  <a:spcPts val="4950"/>
                </a:lnSpc>
              </a:pPr>
              <a:r>
                <a:rPr lang="en-US" sz="4500">
                  <a:solidFill>
                    <a:srgbClr val="3E393A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Vivian Zhonghui Liu</a:t>
              </a:r>
            </a:p>
            <a:p>
              <a:pPr algn="l">
                <a:lnSpc>
                  <a:spcPts val="4950"/>
                </a:lnSpc>
              </a:pPr>
              <a:r>
                <a:rPr lang="en-US" sz="4500">
                  <a:solidFill>
                    <a:srgbClr val="3E393A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Mrinaal Nagpal</a:t>
              </a:r>
            </a:p>
            <a:p>
              <a:pPr algn="l">
                <a:lnSpc>
                  <a:spcPts val="4950"/>
                </a:lnSpc>
              </a:pPr>
            </a:p>
            <a:p>
              <a:pPr algn="l">
                <a:lnSpc>
                  <a:spcPts val="4950"/>
                </a:lnSpc>
              </a:pPr>
              <a:r>
                <a:rPr lang="en-US" sz="4500" b="true">
                  <a:solidFill>
                    <a:srgbClr val="3E393A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Report Date: </a:t>
              </a:r>
              <a:r>
                <a:rPr lang="en-US" sz="4500">
                  <a:solidFill>
                    <a:srgbClr val="3E393A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April 9, 2025</a:t>
              </a:r>
            </a:p>
            <a:p>
              <a:pPr algn="l">
                <a:lnSpc>
                  <a:spcPts val="4950"/>
                </a:lnSpc>
              </a:pPr>
              <a:r>
                <a:rPr lang="en-US" sz="4500" b="true">
                  <a:solidFill>
                    <a:srgbClr val="3E393A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Professor: </a:t>
              </a:r>
              <a:r>
                <a:rPr lang="en-US" sz="4500">
                  <a:solidFill>
                    <a:srgbClr val="3E393A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Abedin Akkok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689429" y="1723673"/>
            <a:ext cx="1726516" cy="2096211"/>
          </a:xfrm>
          <a:custGeom>
            <a:avLst/>
            <a:gdLst/>
            <a:ahLst/>
            <a:cxnLst/>
            <a:rect r="r" b="b" t="t" l="l"/>
            <a:pathLst>
              <a:path h="2096211" w="1726516">
                <a:moveTo>
                  <a:pt x="0" y="0"/>
                </a:moveTo>
                <a:lnTo>
                  <a:pt x="1726516" y="0"/>
                </a:lnTo>
                <a:lnTo>
                  <a:pt x="1726516" y="2096211"/>
                </a:lnTo>
                <a:lnTo>
                  <a:pt x="0" y="20962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1614" y="2726392"/>
            <a:ext cx="11844772" cy="7062445"/>
          </a:xfrm>
          <a:custGeom>
            <a:avLst/>
            <a:gdLst/>
            <a:ahLst/>
            <a:cxnLst/>
            <a:rect r="r" b="b" t="t" l="l"/>
            <a:pathLst>
              <a:path h="7062445" w="11844772">
                <a:moveTo>
                  <a:pt x="0" y="0"/>
                </a:moveTo>
                <a:lnTo>
                  <a:pt x="11844772" y="0"/>
                </a:lnTo>
                <a:lnTo>
                  <a:pt x="11844772" y="7062445"/>
                </a:lnTo>
                <a:lnTo>
                  <a:pt x="0" y="7062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3285" y="889523"/>
            <a:ext cx="1132143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Shop products display: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3638" y="3502259"/>
            <a:ext cx="14300724" cy="5756041"/>
          </a:xfrm>
          <a:custGeom>
            <a:avLst/>
            <a:gdLst/>
            <a:ahLst/>
            <a:cxnLst/>
            <a:rect r="r" b="b" t="t" l="l"/>
            <a:pathLst>
              <a:path h="5756041" w="14300724">
                <a:moveTo>
                  <a:pt x="0" y="0"/>
                </a:moveTo>
                <a:lnTo>
                  <a:pt x="14300724" y="0"/>
                </a:lnTo>
                <a:lnTo>
                  <a:pt x="14300724" y="5756041"/>
                </a:lnTo>
                <a:lnTo>
                  <a:pt x="0" y="5756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2447" y="471118"/>
            <a:ext cx="162306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Check appointment section before login: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0373" y="3613497"/>
            <a:ext cx="14107255" cy="6030851"/>
          </a:xfrm>
          <a:custGeom>
            <a:avLst/>
            <a:gdLst/>
            <a:ahLst/>
            <a:cxnLst/>
            <a:rect r="r" b="b" t="t" l="l"/>
            <a:pathLst>
              <a:path h="6030851" w="14107255">
                <a:moveTo>
                  <a:pt x="0" y="0"/>
                </a:moveTo>
                <a:lnTo>
                  <a:pt x="14107254" y="0"/>
                </a:lnTo>
                <a:lnTo>
                  <a:pt x="14107254" y="6030852"/>
                </a:lnTo>
                <a:lnTo>
                  <a:pt x="0" y="6030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61953"/>
            <a:ext cx="162306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User after login (Example, there is no appointment yet):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465601"/>
            <a:ext cx="12556600" cy="6859043"/>
          </a:xfrm>
          <a:custGeom>
            <a:avLst/>
            <a:gdLst/>
            <a:ahLst/>
            <a:cxnLst/>
            <a:rect r="r" b="b" t="t" l="l"/>
            <a:pathLst>
              <a:path h="6859043" w="12556600">
                <a:moveTo>
                  <a:pt x="0" y="0"/>
                </a:moveTo>
                <a:lnTo>
                  <a:pt x="12556599" y="0"/>
                </a:lnTo>
                <a:lnTo>
                  <a:pt x="12556599" y="6859043"/>
                </a:lnTo>
                <a:lnTo>
                  <a:pt x="0" y="6859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3677" y="866814"/>
            <a:ext cx="922064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Contact us section: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6685" y="2684870"/>
            <a:ext cx="14794629" cy="5307573"/>
          </a:xfrm>
          <a:custGeom>
            <a:avLst/>
            <a:gdLst/>
            <a:ahLst/>
            <a:cxnLst/>
            <a:rect r="r" b="b" t="t" l="l"/>
            <a:pathLst>
              <a:path h="5307573" w="14794629">
                <a:moveTo>
                  <a:pt x="0" y="0"/>
                </a:moveTo>
                <a:lnTo>
                  <a:pt x="14794630" y="0"/>
                </a:lnTo>
                <a:lnTo>
                  <a:pt x="14794630" y="5307574"/>
                </a:lnTo>
                <a:lnTo>
                  <a:pt x="0" y="5307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37845" y="617018"/>
            <a:ext cx="681231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Login section: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1035" y="3330211"/>
            <a:ext cx="13765929" cy="3974912"/>
          </a:xfrm>
          <a:custGeom>
            <a:avLst/>
            <a:gdLst/>
            <a:ahLst/>
            <a:cxnLst/>
            <a:rect r="r" b="b" t="t" l="l"/>
            <a:pathLst>
              <a:path h="3974912" w="13765929">
                <a:moveTo>
                  <a:pt x="0" y="0"/>
                </a:moveTo>
                <a:lnTo>
                  <a:pt x="13765930" y="0"/>
                </a:lnTo>
                <a:lnTo>
                  <a:pt x="13765930" y="3974912"/>
                </a:lnTo>
                <a:lnTo>
                  <a:pt x="0" y="3974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1476" y="1025775"/>
            <a:ext cx="1240504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Sign in Google (Example):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6121" y="3182023"/>
            <a:ext cx="10975757" cy="6873568"/>
          </a:xfrm>
          <a:custGeom>
            <a:avLst/>
            <a:gdLst/>
            <a:ahLst/>
            <a:cxnLst/>
            <a:rect r="r" b="b" t="t" l="l"/>
            <a:pathLst>
              <a:path h="6873568" w="10975757">
                <a:moveTo>
                  <a:pt x="0" y="0"/>
                </a:moveTo>
                <a:lnTo>
                  <a:pt x="10975758" y="0"/>
                </a:lnTo>
                <a:lnTo>
                  <a:pt x="10975758" y="6873568"/>
                </a:lnTo>
                <a:lnTo>
                  <a:pt x="0" y="687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84662"/>
            <a:ext cx="162306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Click logout and display information: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056734"/>
            <a:ext cx="11301259" cy="6201566"/>
          </a:xfrm>
          <a:custGeom>
            <a:avLst/>
            <a:gdLst/>
            <a:ahLst/>
            <a:cxnLst/>
            <a:rect r="r" b="b" t="t" l="l"/>
            <a:pathLst>
              <a:path h="6201566" w="11301259">
                <a:moveTo>
                  <a:pt x="0" y="0"/>
                </a:moveTo>
                <a:lnTo>
                  <a:pt x="11301258" y="0"/>
                </a:lnTo>
                <a:lnTo>
                  <a:pt x="11301258" y="6201566"/>
                </a:lnTo>
                <a:lnTo>
                  <a:pt x="0" y="620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93827"/>
            <a:ext cx="162306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Click the “Return to Home” and back to the main page: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43382" y="4589130"/>
            <a:ext cx="3685821" cy="4205812"/>
          </a:xfrm>
          <a:custGeom>
            <a:avLst/>
            <a:gdLst/>
            <a:ahLst/>
            <a:cxnLst/>
            <a:rect r="r" b="b" t="t" l="l"/>
            <a:pathLst>
              <a:path h="4205812" w="3685821">
                <a:moveTo>
                  <a:pt x="0" y="0"/>
                </a:moveTo>
                <a:lnTo>
                  <a:pt x="3685821" y="0"/>
                </a:lnTo>
                <a:lnTo>
                  <a:pt x="3685821" y="4205812"/>
                </a:lnTo>
                <a:lnTo>
                  <a:pt x="0" y="4205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8322" y="991886"/>
            <a:ext cx="1493447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>
                <a:solidFill>
                  <a:srgbClr val="3E393A"/>
                </a:solidFill>
                <a:latin typeface="Lucky Bones"/>
                <a:ea typeface="Lucky Bones"/>
                <a:cs typeface="Lucky Bones"/>
                <a:sym typeface="Lucky Bones"/>
              </a:rPr>
              <a:t>Planned Work to Finish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86293" y="2612177"/>
            <a:ext cx="1628290" cy="1976952"/>
          </a:xfrm>
          <a:custGeom>
            <a:avLst/>
            <a:gdLst/>
            <a:ahLst/>
            <a:cxnLst/>
            <a:rect r="r" b="b" t="t" l="l"/>
            <a:pathLst>
              <a:path h="1976952" w="1628290">
                <a:moveTo>
                  <a:pt x="0" y="0"/>
                </a:moveTo>
                <a:lnTo>
                  <a:pt x="1628289" y="0"/>
                </a:lnTo>
                <a:lnTo>
                  <a:pt x="1628289" y="1976953"/>
                </a:lnTo>
                <a:lnTo>
                  <a:pt x="0" y="1976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06878" y="7219214"/>
            <a:ext cx="2073007" cy="2039086"/>
          </a:xfrm>
          <a:custGeom>
            <a:avLst/>
            <a:gdLst/>
            <a:ahLst/>
            <a:cxnLst/>
            <a:rect r="r" b="b" t="t" l="l"/>
            <a:pathLst>
              <a:path h="2039086" w="2073007">
                <a:moveTo>
                  <a:pt x="0" y="0"/>
                </a:moveTo>
                <a:lnTo>
                  <a:pt x="2073008" y="0"/>
                </a:lnTo>
                <a:lnTo>
                  <a:pt x="2073008" y="2039086"/>
                </a:lnTo>
                <a:lnTo>
                  <a:pt x="0" y="20390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8322" y="3101041"/>
            <a:ext cx="12321603" cy="633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799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✅ Finalize C</a:t>
            </a:r>
            <a:r>
              <a:rPr lang="en-US" b="true" sz="2799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ore Functionalities</a:t>
            </a:r>
          </a:p>
          <a:p>
            <a:pPr algn="l" marL="604519" indent="-302260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Appointment booking, validation, and schedule viewing</a:t>
            </a:r>
          </a:p>
          <a:p>
            <a:pPr algn="l" marL="604519" indent="-302260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Cart fixes, secure checkout, and order tracking</a:t>
            </a:r>
          </a:p>
          <a:p>
            <a:pPr algn="l" marL="604519" indent="-302260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Profile pages and signup validation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799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🚀 System Optimization</a:t>
            </a:r>
          </a:p>
          <a:p>
            <a:pPr algn="l" marL="604519" indent="-302260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Reduce API latency &amp; improve load times</a:t>
            </a:r>
          </a:p>
          <a:p>
            <a:pPr algn="l" marL="604519" indent="-302260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Implement caching for key data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799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🧪 Quality Assurance</a:t>
            </a:r>
          </a:p>
          <a:p>
            <a:pPr algn="l" marL="604519" indent="-302260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Test authentication flows and responsiveness</a:t>
            </a:r>
          </a:p>
          <a:p>
            <a:pPr algn="l" marL="604519" indent="-302260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Ensure cross-browser compatibility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799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📚 Documentation Updates</a:t>
            </a:r>
          </a:p>
          <a:p>
            <a:pPr algn="l" marL="604519" indent="-302260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Update component docs</a:t>
            </a:r>
          </a:p>
          <a:p>
            <a:pPr algn="l" marL="604519" indent="-302260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Create user guides for appointment &amp; shopping features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0283" y="1162050"/>
            <a:ext cx="10748239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>
                <a:solidFill>
                  <a:srgbClr val="3E393A"/>
                </a:solidFill>
                <a:latin typeface="Lucky Bones"/>
                <a:ea typeface="Lucky Bones"/>
                <a:cs typeface="Lucky Bones"/>
                <a:sym typeface="Lucky Bones"/>
              </a:rPr>
              <a:t>High-Priority Issues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3672547"/>
            <a:ext cx="4194393" cy="5585753"/>
          </a:xfrm>
          <a:custGeom>
            <a:avLst/>
            <a:gdLst/>
            <a:ahLst/>
            <a:cxnLst/>
            <a:rect r="r" b="b" t="t" l="l"/>
            <a:pathLst>
              <a:path h="5585753" w="4194393">
                <a:moveTo>
                  <a:pt x="0" y="0"/>
                </a:moveTo>
                <a:lnTo>
                  <a:pt x="4194393" y="0"/>
                </a:lnTo>
                <a:lnTo>
                  <a:pt x="4194393" y="5585753"/>
                </a:lnTo>
                <a:lnTo>
                  <a:pt x="0" y="558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4555" y="1446895"/>
            <a:ext cx="1628290" cy="1976952"/>
          </a:xfrm>
          <a:custGeom>
            <a:avLst/>
            <a:gdLst/>
            <a:ahLst/>
            <a:cxnLst/>
            <a:rect r="r" b="b" t="t" l="l"/>
            <a:pathLst>
              <a:path h="1976952" w="1628290">
                <a:moveTo>
                  <a:pt x="0" y="0"/>
                </a:moveTo>
                <a:lnTo>
                  <a:pt x="1628290" y="0"/>
                </a:lnTo>
                <a:lnTo>
                  <a:pt x="1628290" y="1976952"/>
                </a:lnTo>
                <a:lnTo>
                  <a:pt x="0" y="1976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6067" y="8273116"/>
            <a:ext cx="1950671" cy="1918750"/>
          </a:xfrm>
          <a:custGeom>
            <a:avLst/>
            <a:gdLst/>
            <a:ahLst/>
            <a:cxnLst/>
            <a:rect r="r" b="b" t="t" l="l"/>
            <a:pathLst>
              <a:path h="1918750" w="1950671">
                <a:moveTo>
                  <a:pt x="0" y="0"/>
                </a:moveTo>
                <a:lnTo>
                  <a:pt x="1950671" y="0"/>
                </a:lnTo>
                <a:lnTo>
                  <a:pt x="1950671" y="1918750"/>
                </a:lnTo>
                <a:lnTo>
                  <a:pt x="0" y="1918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18930" y="3129616"/>
            <a:ext cx="11896651" cy="701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3500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🛒 Cart Functionality</a:t>
            </a:r>
          </a:p>
          <a:p>
            <a:pPr algn="l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Fix quantity update bugs to ensure a smooth checkout flow</a:t>
            </a:r>
          </a:p>
          <a:p>
            <a:pPr algn="l">
              <a:lnSpc>
                <a:spcPts val="3675"/>
              </a:lnSpc>
            </a:pPr>
          </a:p>
          <a:p>
            <a:pPr algn="l">
              <a:lnSpc>
                <a:spcPts val="3675"/>
              </a:lnSpc>
            </a:pPr>
            <a:r>
              <a:rPr lang="en-US" sz="3500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📅 Appointment Booking</a:t>
            </a:r>
          </a:p>
          <a:p>
            <a:pPr algn="l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Complete time slot and conflict handling for core usability</a:t>
            </a:r>
          </a:p>
          <a:p>
            <a:pPr algn="l">
              <a:lnSpc>
                <a:spcPts val="3675"/>
              </a:lnSpc>
            </a:pPr>
          </a:p>
          <a:p>
            <a:pPr algn="l">
              <a:lnSpc>
                <a:spcPts val="3675"/>
              </a:lnSpc>
            </a:pPr>
            <a:r>
              <a:rPr lang="en-US" sz="3500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🐢 API Performance</a:t>
            </a:r>
          </a:p>
          <a:p>
            <a:pPr algn="l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Optimize backend to reduce latency in data-heavy tasks</a:t>
            </a:r>
          </a:p>
          <a:p>
            <a:pPr algn="l">
              <a:lnSpc>
                <a:spcPts val="3675"/>
              </a:lnSpc>
            </a:pPr>
          </a:p>
          <a:p>
            <a:pPr algn="l">
              <a:lnSpc>
                <a:spcPts val="3675"/>
              </a:lnSpc>
            </a:pPr>
            <a:r>
              <a:rPr lang="en-US" sz="3500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🌐 Cross-Browser Compatibility</a:t>
            </a:r>
          </a:p>
          <a:p>
            <a:pPr algn="l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Resolve profile page issues on affected browsers</a:t>
            </a:r>
          </a:p>
          <a:p>
            <a:pPr algn="l">
              <a:lnSpc>
                <a:spcPts val="3675"/>
              </a:lnSpc>
            </a:pPr>
          </a:p>
          <a:p>
            <a:pPr algn="l">
              <a:lnSpc>
                <a:spcPts val="3675"/>
              </a:lnSpc>
            </a:pPr>
            <a:r>
              <a:rPr lang="en-US" sz="3500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📋 Project Management</a:t>
            </a:r>
          </a:p>
          <a:p>
            <a:pPr algn="l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Improve task tracking and status updates in Jira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77913" y="1392459"/>
            <a:ext cx="889817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>
                <a:solidFill>
                  <a:srgbClr val="3E393A"/>
                </a:solidFill>
                <a:latin typeface="Lucky Bones"/>
                <a:ea typeface="Lucky Bones"/>
                <a:cs typeface="Lucky Bones"/>
                <a:sym typeface="Lucky Bones"/>
              </a:rPr>
              <a:t>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70657" y="3835215"/>
            <a:ext cx="12557286" cy="398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✅ The project has entered its </a:t>
            </a:r>
            <a:r>
              <a:rPr lang="en-US" sz="3500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final development phase</a:t>
            </a:r>
          </a:p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🔐 Secure authentication features successfully implemented</a:t>
            </a:r>
          </a:p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🛠️ Focus now on completing key user-facing functionalities</a:t>
            </a:r>
          </a:p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✨ UI enhancements made to the Contact section</a:t>
            </a:r>
          </a:p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🛒 Ongoing refinement of Appointment &amp; Shopping experiences</a:t>
            </a:r>
          </a:p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🧱 Core infrastructure is stable and reliable</a:t>
            </a:r>
          </a:p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📅 On track to deliver remaining features as scheduled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06153" y="3482650"/>
            <a:ext cx="2488684" cy="2695690"/>
          </a:xfrm>
          <a:custGeom>
            <a:avLst/>
            <a:gdLst/>
            <a:ahLst/>
            <a:cxnLst/>
            <a:rect r="r" b="b" t="t" l="l"/>
            <a:pathLst>
              <a:path h="2695690" w="2488684">
                <a:moveTo>
                  <a:pt x="0" y="0"/>
                </a:moveTo>
                <a:lnTo>
                  <a:pt x="2488684" y="0"/>
                </a:lnTo>
                <a:lnTo>
                  <a:pt x="2488684" y="2695691"/>
                </a:lnTo>
                <a:lnTo>
                  <a:pt x="0" y="2695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5975" y="5966098"/>
            <a:ext cx="3869041" cy="3292202"/>
          </a:xfrm>
          <a:custGeom>
            <a:avLst/>
            <a:gdLst/>
            <a:ahLst/>
            <a:cxnLst/>
            <a:rect r="r" b="b" t="t" l="l"/>
            <a:pathLst>
              <a:path h="3292202" w="3869041">
                <a:moveTo>
                  <a:pt x="0" y="0"/>
                </a:moveTo>
                <a:lnTo>
                  <a:pt x="3869041" y="0"/>
                </a:lnTo>
                <a:lnTo>
                  <a:pt x="3869041" y="3292202"/>
                </a:lnTo>
                <a:lnTo>
                  <a:pt x="0" y="3292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47749" y="3362012"/>
            <a:ext cx="6734149" cy="3562977"/>
          </a:xfrm>
          <a:custGeom>
            <a:avLst/>
            <a:gdLst/>
            <a:ahLst/>
            <a:cxnLst/>
            <a:rect r="r" b="b" t="t" l="l"/>
            <a:pathLst>
              <a:path h="3562977" w="6734149">
                <a:moveTo>
                  <a:pt x="0" y="0"/>
                </a:moveTo>
                <a:lnTo>
                  <a:pt x="6734149" y="0"/>
                </a:lnTo>
                <a:lnTo>
                  <a:pt x="6734149" y="3562976"/>
                </a:lnTo>
                <a:lnTo>
                  <a:pt x="0" y="3562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118522" y="-381711"/>
            <a:ext cx="1726516" cy="2096211"/>
          </a:xfrm>
          <a:custGeom>
            <a:avLst/>
            <a:gdLst/>
            <a:ahLst/>
            <a:cxnLst/>
            <a:rect r="r" b="b" t="t" l="l"/>
            <a:pathLst>
              <a:path h="2096211" w="1726516">
                <a:moveTo>
                  <a:pt x="0" y="0"/>
                </a:moveTo>
                <a:lnTo>
                  <a:pt x="1726516" y="0"/>
                </a:lnTo>
                <a:lnTo>
                  <a:pt x="1726516" y="2096211"/>
                </a:lnTo>
                <a:lnTo>
                  <a:pt x="0" y="2096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8472" y="7457254"/>
            <a:ext cx="1950671" cy="1918750"/>
          </a:xfrm>
          <a:custGeom>
            <a:avLst/>
            <a:gdLst/>
            <a:ahLst/>
            <a:cxnLst/>
            <a:rect r="r" b="b" t="t" l="l"/>
            <a:pathLst>
              <a:path h="1918750" w="1950671">
                <a:moveTo>
                  <a:pt x="0" y="0"/>
                </a:moveTo>
                <a:lnTo>
                  <a:pt x="1950670" y="0"/>
                </a:lnTo>
                <a:lnTo>
                  <a:pt x="1950670" y="1918750"/>
                </a:lnTo>
                <a:lnTo>
                  <a:pt x="0" y="1918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537111" y="2013179"/>
          <a:ext cx="12337313" cy="7362825"/>
        </p:xfrm>
        <a:graphic>
          <a:graphicData uri="http://schemas.openxmlformats.org/drawingml/2006/table">
            <a:tbl>
              <a:tblPr/>
              <a:tblGrid>
                <a:gridCol w="2270364"/>
                <a:gridCol w="4681215"/>
                <a:gridCol w="2429571"/>
                <a:gridCol w="2956164"/>
              </a:tblGrid>
              <a:tr h="7162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Issue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Description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Status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Assigned To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Navbar responsiveness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Breaks on smaller screens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Resolved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Aryan Tuwar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Cart functionality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Quantity update issues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In Progress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Aryan Tuwar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Slow API response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Lag in backend endpoints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Pending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Vivian Liu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Profile page loading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Compatibility issues on some browsers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Testing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Mrinaal Nagpal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Appointment validation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Booking conflicts not properly handled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New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Mrinaal Nagpal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Firebase auth flow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Occasional token refresh issues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New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ucky Bones"/>
                          <a:ea typeface="Lucky Bones"/>
                          <a:cs typeface="Lucky Bones"/>
                          <a:sym typeface="Lucky Bones"/>
                        </a:rPr>
                        <a:t>Aryan Tuwar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784669" y="476250"/>
            <a:ext cx="14318473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>
                <a:solidFill>
                  <a:srgbClr val="3E393A"/>
                </a:solidFill>
                <a:latin typeface="Lucky Bones"/>
                <a:ea typeface="Lucky Bones"/>
                <a:cs typeface="Lucky Bones"/>
                <a:sym typeface="Lucky Bones"/>
              </a:rPr>
              <a:t>Issue Logs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5718" y="4136252"/>
            <a:ext cx="3701268" cy="3701253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5009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935487">
            <a:off x="15126466" y="3497661"/>
            <a:ext cx="1060369" cy="1694964"/>
          </a:xfrm>
          <a:custGeom>
            <a:avLst/>
            <a:gdLst/>
            <a:ahLst/>
            <a:cxnLst/>
            <a:rect r="r" b="b" t="t" l="l"/>
            <a:pathLst>
              <a:path h="1694964" w="1060369">
                <a:moveTo>
                  <a:pt x="0" y="0"/>
                </a:moveTo>
                <a:lnTo>
                  <a:pt x="1060370" y="0"/>
                </a:lnTo>
                <a:lnTo>
                  <a:pt x="1060370" y="1694963"/>
                </a:lnTo>
                <a:lnTo>
                  <a:pt x="0" y="1694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496046"/>
            <a:ext cx="2696568" cy="3466226"/>
          </a:xfrm>
          <a:custGeom>
            <a:avLst/>
            <a:gdLst/>
            <a:ahLst/>
            <a:cxnLst/>
            <a:rect r="r" b="b" t="t" l="l"/>
            <a:pathLst>
              <a:path h="3466226" w="2696568">
                <a:moveTo>
                  <a:pt x="0" y="0"/>
                </a:moveTo>
                <a:lnTo>
                  <a:pt x="2696568" y="0"/>
                </a:lnTo>
                <a:lnTo>
                  <a:pt x="2696568" y="3466225"/>
                </a:lnTo>
                <a:lnTo>
                  <a:pt x="0" y="346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64513" y="714791"/>
            <a:ext cx="1145368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>
                <a:solidFill>
                  <a:srgbClr val="3E393A"/>
                </a:solidFill>
                <a:latin typeface="Lucky Bones"/>
                <a:ea typeface="Lucky Bones"/>
                <a:cs typeface="Lucky Bones"/>
                <a:sym typeface="Lucky Bones"/>
              </a:rPr>
              <a:t>Next step &amp; 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65718" y="5554659"/>
            <a:ext cx="1394418" cy="1371600"/>
          </a:xfrm>
          <a:custGeom>
            <a:avLst/>
            <a:gdLst/>
            <a:ahLst/>
            <a:cxnLst/>
            <a:rect r="r" b="b" t="t" l="l"/>
            <a:pathLst>
              <a:path h="1371600" w="1394418">
                <a:moveTo>
                  <a:pt x="0" y="0"/>
                </a:moveTo>
                <a:lnTo>
                  <a:pt x="1394418" y="0"/>
                </a:lnTo>
                <a:lnTo>
                  <a:pt x="1394418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828402" y="8568697"/>
            <a:ext cx="1628290" cy="1976952"/>
          </a:xfrm>
          <a:custGeom>
            <a:avLst/>
            <a:gdLst/>
            <a:ahLst/>
            <a:cxnLst/>
            <a:rect r="r" b="b" t="t" l="l"/>
            <a:pathLst>
              <a:path h="1976952" w="1628290">
                <a:moveTo>
                  <a:pt x="1628289" y="0"/>
                </a:moveTo>
                <a:lnTo>
                  <a:pt x="0" y="0"/>
                </a:lnTo>
                <a:lnTo>
                  <a:pt x="0" y="1976952"/>
                </a:lnTo>
                <a:lnTo>
                  <a:pt x="1628289" y="1976952"/>
                </a:lnTo>
                <a:lnTo>
                  <a:pt x="162828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32559" y="2743616"/>
            <a:ext cx="14641785" cy="654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3500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✅ Next Steps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Finalize cart functi</a:t>
            </a: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onality and fix quantity updates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Complete appointment booking &amp; management system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Address API performance and browser compatibility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Conduct comprehensive testing across all modules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Prepare for user acceptance testing with stakeholders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</a:p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📌 Conclusion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~70% of features completed — on schedule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Authentication implementation successfully delivered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Focus now on cart, appointments, and performance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The project remains on track for timely completion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Emphasis on integration, optimization, and testing for high-quality delivery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2563" y="862299"/>
            <a:ext cx="902218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>
                <a:solidFill>
                  <a:srgbClr val="3E393A"/>
                </a:solidFill>
                <a:latin typeface="Lucky Bones"/>
                <a:ea typeface="Lucky Bones"/>
                <a:cs typeface="Lucky Bones"/>
                <a:sym typeface="Lucky Bones"/>
              </a:rPr>
              <a:t>Key Milestones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507660" y="6477887"/>
            <a:ext cx="3388300" cy="3283571"/>
          </a:xfrm>
          <a:custGeom>
            <a:avLst/>
            <a:gdLst/>
            <a:ahLst/>
            <a:cxnLst/>
            <a:rect r="r" b="b" t="t" l="l"/>
            <a:pathLst>
              <a:path h="3283571" w="3388300">
                <a:moveTo>
                  <a:pt x="0" y="0"/>
                </a:moveTo>
                <a:lnTo>
                  <a:pt x="3388300" y="0"/>
                </a:lnTo>
                <a:lnTo>
                  <a:pt x="3388300" y="3283571"/>
                </a:lnTo>
                <a:lnTo>
                  <a:pt x="0" y="3283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467929" y="270679"/>
            <a:ext cx="2141126" cy="2288140"/>
          </a:xfrm>
          <a:custGeom>
            <a:avLst/>
            <a:gdLst/>
            <a:ahLst/>
            <a:cxnLst/>
            <a:rect r="r" b="b" t="t" l="l"/>
            <a:pathLst>
              <a:path h="2288140" w="2141126">
                <a:moveTo>
                  <a:pt x="0" y="0"/>
                </a:moveTo>
                <a:lnTo>
                  <a:pt x="2141127" y="0"/>
                </a:lnTo>
                <a:lnTo>
                  <a:pt x="2141127" y="2288140"/>
                </a:lnTo>
                <a:lnTo>
                  <a:pt x="0" y="228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4149" y="2872818"/>
            <a:ext cx="13158023" cy="654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3500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✅ 8 of 14 components completed</a:t>
            </a:r>
          </a:p>
          <a:p>
            <a:pPr algn="l">
              <a:lnSpc>
                <a:spcPts val="3675"/>
              </a:lnSpc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Represents ~70% of total project sc</a:t>
            </a: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ope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</a:p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🧱 Core infrastructure completed early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Includes Navbar, Footer, HeroSection, OurStory, and ShopInfo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</a:p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🛍️ Key features implemented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TrendingProducts (April 3, 2025)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Authentication (April 7, 2025)</a:t>
            </a:r>
          </a:p>
          <a:p>
            <a:pPr algn="l" marL="755651" indent="-377825" lvl="1">
              <a:lnSpc>
                <a:spcPts val="367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Contact section (April 8, 2025)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8700" y="1669846"/>
            <a:ext cx="2733676" cy="3363583"/>
          </a:xfrm>
          <a:custGeom>
            <a:avLst/>
            <a:gdLst/>
            <a:ahLst/>
            <a:cxnLst/>
            <a:rect r="r" b="b" t="t" l="l"/>
            <a:pathLst>
              <a:path h="3363583" w="2733676">
                <a:moveTo>
                  <a:pt x="2733676" y="0"/>
                </a:moveTo>
                <a:lnTo>
                  <a:pt x="0" y="0"/>
                </a:lnTo>
                <a:lnTo>
                  <a:pt x="0" y="3363584"/>
                </a:lnTo>
                <a:lnTo>
                  <a:pt x="2733676" y="3363584"/>
                </a:lnTo>
                <a:lnTo>
                  <a:pt x="27336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79008" y="1162050"/>
            <a:ext cx="826878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>
                <a:solidFill>
                  <a:srgbClr val="3E393A"/>
                </a:solidFill>
                <a:latin typeface="Lucky Bones"/>
                <a:ea typeface="Lucky Bones"/>
                <a:cs typeface="Lucky Bones"/>
                <a:sym typeface="Lucky Bones"/>
              </a:rPr>
              <a:t>Key Milestones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028700" y="1028700"/>
            <a:ext cx="1628290" cy="1976952"/>
          </a:xfrm>
          <a:custGeom>
            <a:avLst/>
            <a:gdLst/>
            <a:ahLst/>
            <a:cxnLst/>
            <a:rect r="r" b="b" t="t" l="l"/>
            <a:pathLst>
              <a:path h="1976952" w="1628290">
                <a:moveTo>
                  <a:pt x="0" y="0"/>
                </a:moveTo>
                <a:lnTo>
                  <a:pt x="1628290" y="0"/>
                </a:lnTo>
                <a:lnTo>
                  <a:pt x="1628290" y="1976952"/>
                </a:lnTo>
                <a:lnTo>
                  <a:pt x="0" y="1976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95538" y="4184125"/>
            <a:ext cx="1950671" cy="1918750"/>
          </a:xfrm>
          <a:custGeom>
            <a:avLst/>
            <a:gdLst/>
            <a:ahLst/>
            <a:cxnLst/>
            <a:rect r="r" b="b" t="t" l="l"/>
            <a:pathLst>
              <a:path h="1918750" w="1950671">
                <a:moveTo>
                  <a:pt x="0" y="0"/>
                </a:moveTo>
                <a:lnTo>
                  <a:pt x="1950671" y="0"/>
                </a:lnTo>
                <a:lnTo>
                  <a:pt x="1950671" y="1918750"/>
                </a:lnTo>
                <a:lnTo>
                  <a:pt x="0" y="1918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29977" y="3062802"/>
            <a:ext cx="13158023" cy="467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3500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🚧 Active development on remaining user-facing components</a:t>
            </a:r>
          </a:p>
          <a:p>
            <a:pPr algn="l">
              <a:lnSpc>
                <a:spcPts val="3675"/>
              </a:lnSpc>
            </a:pPr>
          </a:p>
          <a:p>
            <a:pPr algn="l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AppointmentSection – ⏳ In Progress</a:t>
            </a:r>
          </a:p>
          <a:p>
            <a:pPr algn="l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CartPage – ⏳ In Progress</a:t>
            </a:r>
          </a:p>
          <a:p>
            <a:pPr algn="l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ProfilePage – ⏳ In Progress</a:t>
            </a:r>
          </a:p>
          <a:p>
            <a:pPr algn="l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SignupSection – ⏳ In Progress</a:t>
            </a:r>
          </a:p>
          <a:p>
            <a:pPr algn="l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CheckAppointment – ⏳ In Progress</a:t>
            </a:r>
          </a:p>
          <a:p>
            <a:pPr algn="l">
              <a:lnSpc>
                <a:spcPts val="3675"/>
              </a:lnSpc>
            </a:pPr>
          </a:p>
          <a:p>
            <a:pPr algn="l">
              <a:lnSpc>
                <a:spcPts val="3675"/>
              </a:lnSpc>
            </a:pPr>
            <a:r>
              <a:rPr lang="en-US" sz="3500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📈 Team remains on track to meet upcoming goals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25730" y="6489789"/>
            <a:ext cx="3447920" cy="344790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0456" t="0" r="-949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873622" y="9015449"/>
            <a:ext cx="1292705" cy="1271551"/>
          </a:xfrm>
          <a:custGeom>
            <a:avLst/>
            <a:gdLst/>
            <a:ahLst/>
            <a:cxnLst/>
            <a:rect r="r" b="b" t="t" l="l"/>
            <a:pathLst>
              <a:path h="1271551" w="1292705">
                <a:moveTo>
                  <a:pt x="0" y="0"/>
                </a:moveTo>
                <a:lnTo>
                  <a:pt x="1292705" y="0"/>
                </a:lnTo>
                <a:lnTo>
                  <a:pt x="1292705" y="1271551"/>
                </a:lnTo>
                <a:lnTo>
                  <a:pt x="0" y="12715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73448" y="1847850"/>
            <a:ext cx="827572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>
                <a:solidFill>
                  <a:srgbClr val="3E393A"/>
                </a:solidFill>
                <a:latin typeface="Lucky Bones"/>
                <a:ea typeface="Lucky Bones"/>
                <a:cs typeface="Lucky Bones"/>
                <a:sym typeface="Lucky Bones"/>
              </a:rPr>
              <a:t>Recent Progress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05393" y="118989"/>
            <a:ext cx="5383626" cy="3191022"/>
          </a:xfrm>
          <a:custGeom>
            <a:avLst/>
            <a:gdLst/>
            <a:ahLst/>
            <a:cxnLst/>
            <a:rect r="r" b="b" t="t" l="l"/>
            <a:pathLst>
              <a:path h="3191022" w="5383626">
                <a:moveTo>
                  <a:pt x="0" y="0"/>
                </a:moveTo>
                <a:lnTo>
                  <a:pt x="5383626" y="0"/>
                </a:lnTo>
                <a:lnTo>
                  <a:pt x="5383626" y="3191022"/>
                </a:lnTo>
                <a:lnTo>
                  <a:pt x="0" y="3191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00339" y="6150719"/>
            <a:ext cx="1028700" cy="1248974"/>
          </a:xfrm>
          <a:custGeom>
            <a:avLst/>
            <a:gdLst/>
            <a:ahLst/>
            <a:cxnLst/>
            <a:rect r="r" b="b" t="t" l="l"/>
            <a:pathLst>
              <a:path h="1248974" w="1028700">
                <a:moveTo>
                  <a:pt x="0" y="0"/>
                </a:moveTo>
                <a:lnTo>
                  <a:pt x="1028700" y="0"/>
                </a:lnTo>
                <a:lnTo>
                  <a:pt x="1028700" y="1248974"/>
                </a:lnTo>
                <a:lnTo>
                  <a:pt x="0" y="1248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1162" y="3805311"/>
            <a:ext cx="13828812" cy="596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799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🔐 Authentication Completed</a:t>
            </a:r>
          </a:p>
          <a:p>
            <a:pPr algn="l" marL="604519" indent="-302260" lvl="1">
              <a:lnSpc>
                <a:spcPts val="2939"/>
              </a:lnSpc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Secure login/logout via Firebase integration</a:t>
            </a:r>
          </a:p>
          <a:p>
            <a:pPr algn="l" marL="604519" indent="-302260" lvl="1">
              <a:lnSpc>
                <a:spcPts val="2939"/>
              </a:lnSpc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Stable session handling fully implemented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  <a:r>
              <a:rPr lang="en-US" sz="2799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🎨 UI Enhancements Delivered</a:t>
            </a:r>
          </a:p>
          <a:p>
            <a:pPr algn="l" marL="604519" indent="-302260" lvl="1">
              <a:lnSpc>
                <a:spcPts val="2939"/>
              </a:lnSpc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Contact section polished for UX clarity</a:t>
            </a:r>
          </a:p>
          <a:p>
            <a:pPr algn="l" marL="604519" indent="-302260" lvl="1">
              <a:lnSpc>
                <a:spcPts val="2939"/>
              </a:lnSpc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Major updates to TrendingProducts, BlogSection, and AppointmentSection components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  <a:r>
              <a:rPr lang="en-US" sz="2799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🔗 Component Integration Strengthened</a:t>
            </a:r>
          </a:p>
          <a:p>
            <a:pPr algn="l" marL="604519" indent="-302260" lvl="1">
              <a:lnSpc>
                <a:spcPts val="2939"/>
              </a:lnSpc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Smooth communication across interdependent modules</a:t>
            </a:r>
          </a:p>
          <a:p>
            <a:pPr algn="l" marL="604519" indent="-302260" lvl="1">
              <a:lnSpc>
                <a:spcPts val="2939"/>
              </a:lnSpc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Authentication flow seamlessly linked to Profile Management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  <a:r>
              <a:rPr lang="en-US" sz="2799" b="true">
                <a:solidFill>
                  <a:srgbClr val="3E393A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🧱 Well-Structured Development Environment</a:t>
            </a:r>
          </a:p>
          <a:p>
            <a:pPr algn="l" marL="604519" indent="-302260" lvl="1">
              <a:lnSpc>
                <a:spcPts val="2939"/>
              </a:lnSpc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Clear separation of concerns (components, styles, services)</a:t>
            </a:r>
          </a:p>
          <a:p>
            <a:pPr algn="l" marL="604519" indent="-302260" lvl="1">
              <a:lnSpc>
                <a:spcPts val="2939"/>
              </a:lnSpc>
              <a:buFont typeface="Arial"/>
              <a:buChar char="•"/>
            </a:pPr>
            <a:r>
              <a:rPr lang="en-US" sz="2799">
                <a:solidFill>
                  <a:srgbClr val="3E393A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Codebase supports maintainability and effective team collaboration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797" y="3113830"/>
            <a:ext cx="14179978" cy="5264317"/>
          </a:xfrm>
          <a:custGeom>
            <a:avLst/>
            <a:gdLst/>
            <a:ahLst/>
            <a:cxnLst/>
            <a:rect r="r" b="b" t="t" l="l"/>
            <a:pathLst>
              <a:path h="5264317" w="14179978">
                <a:moveTo>
                  <a:pt x="0" y="0"/>
                </a:moveTo>
                <a:lnTo>
                  <a:pt x="14179978" y="0"/>
                </a:lnTo>
                <a:lnTo>
                  <a:pt x="14179978" y="5264317"/>
                </a:lnTo>
                <a:lnTo>
                  <a:pt x="0" y="5264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10922" y="1162050"/>
            <a:ext cx="827572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>
                <a:solidFill>
                  <a:srgbClr val="3E393A"/>
                </a:solidFill>
                <a:latin typeface="Lucky Bones"/>
                <a:ea typeface="Lucky Bones"/>
                <a:cs typeface="Lucky Bones"/>
                <a:sym typeface="Lucky Bones"/>
              </a:rPr>
              <a:t>Main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0721" y="3555547"/>
            <a:ext cx="12506557" cy="6128213"/>
          </a:xfrm>
          <a:custGeom>
            <a:avLst/>
            <a:gdLst/>
            <a:ahLst/>
            <a:cxnLst/>
            <a:rect r="r" b="b" t="t" l="l"/>
            <a:pathLst>
              <a:path h="6128213" w="12506557">
                <a:moveTo>
                  <a:pt x="0" y="0"/>
                </a:moveTo>
                <a:lnTo>
                  <a:pt x="12506558" y="0"/>
                </a:lnTo>
                <a:lnTo>
                  <a:pt x="12506558" y="6128213"/>
                </a:lnTo>
                <a:lnTo>
                  <a:pt x="0" y="6128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66332"/>
            <a:ext cx="162306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The trending products at the main page: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9410" y="3008325"/>
            <a:ext cx="11649181" cy="6829332"/>
          </a:xfrm>
          <a:custGeom>
            <a:avLst/>
            <a:gdLst/>
            <a:ahLst/>
            <a:cxnLst/>
            <a:rect r="r" b="b" t="t" l="l"/>
            <a:pathLst>
              <a:path h="6829332" w="11649181">
                <a:moveTo>
                  <a:pt x="0" y="0"/>
                </a:moveTo>
                <a:lnTo>
                  <a:pt x="11649180" y="0"/>
                </a:lnTo>
                <a:lnTo>
                  <a:pt x="11649180" y="6829332"/>
                </a:lnTo>
                <a:lnTo>
                  <a:pt x="0" y="6829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91857"/>
            <a:ext cx="18288000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  <a:spcBef>
                <a:spcPct val="0"/>
              </a:spcBef>
            </a:pPr>
            <a:r>
              <a:rPr lang="en-US" b="true" sz="750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The booking appointment section and the blog tips section at the main page: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4622" y="3356073"/>
            <a:ext cx="11358756" cy="6573880"/>
          </a:xfrm>
          <a:custGeom>
            <a:avLst/>
            <a:gdLst/>
            <a:ahLst/>
            <a:cxnLst/>
            <a:rect r="r" b="b" t="t" l="l"/>
            <a:pathLst>
              <a:path h="6573880" w="11358756">
                <a:moveTo>
                  <a:pt x="0" y="0"/>
                </a:moveTo>
                <a:lnTo>
                  <a:pt x="11358756" y="0"/>
                </a:lnTo>
                <a:lnTo>
                  <a:pt x="11358756" y="6573880"/>
                </a:lnTo>
                <a:lnTo>
                  <a:pt x="0" y="657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07370"/>
            <a:ext cx="162306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The signup section and footnotes at the main page: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DAGkKHYGy9Q</dc:identifier>
  <dcterms:modified xsi:type="dcterms:W3CDTF">2011-08-01T06:04:30Z</dcterms:modified>
  <cp:revision>1</cp:revision>
  <dc:title>TailTales</dc:title>
</cp:coreProperties>
</file>